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nva Sans" panose="020B0604020202020204" charset="0"/>
      <p:regular r:id="rId19"/>
    </p:embeddedFont>
    <p:embeddedFont>
      <p:font typeface="TT Fors" panose="020B0604020202020204" charset="0"/>
      <p:regular r:id="rId20"/>
    </p:embeddedFont>
    <p:embeddedFont>
      <p:font typeface="TT Fors Bold" panose="020B0604020202020204" charset="0"/>
      <p:regular r:id="rId21"/>
    </p:embeddedFont>
    <p:embeddedFont>
      <p:font typeface="TT Norms" panose="020B0604020202020204" charset="0"/>
      <p:regular r:id="rId22"/>
    </p:embeddedFont>
    <p:embeddedFont>
      <p:font typeface="TT Norms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63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FC576-A989-4FA7-9CC9-2CDDAAFE08F4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8A3B6-AD12-4C59-9DB5-A24F246F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64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A3B6-AD12-4C59-9DB5-A24F246FA1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14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A3B6-AD12-4C59-9DB5-A24F246FA1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58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rade.gov/country-commercial-guides/pakistan-waste-management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rade.gov/country-commercial-guides/pakistan-waste-managemen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gif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3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34867" y="2636771"/>
            <a:ext cx="6532592" cy="5013764"/>
          </a:xfrm>
          <a:custGeom>
            <a:avLst/>
            <a:gdLst/>
            <a:ahLst/>
            <a:cxnLst/>
            <a:rect l="l" t="t" r="r" b="b"/>
            <a:pathLst>
              <a:path w="6532592" h="5013764">
                <a:moveTo>
                  <a:pt x="0" y="0"/>
                </a:moveTo>
                <a:lnTo>
                  <a:pt x="6532592" y="0"/>
                </a:lnTo>
                <a:lnTo>
                  <a:pt x="6532592" y="5013764"/>
                </a:lnTo>
                <a:lnTo>
                  <a:pt x="0" y="5013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62504" y="-2237177"/>
            <a:ext cx="4965068" cy="4114800"/>
          </a:xfrm>
          <a:custGeom>
            <a:avLst/>
            <a:gdLst/>
            <a:ahLst/>
            <a:cxnLst/>
            <a:rect l="l" t="t" r="r" b="b"/>
            <a:pathLst>
              <a:path w="4965068" h="4114800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339920" y="8671973"/>
            <a:ext cx="7315200" cy="4081836"/>
          </a:xfrm>
          <a:custGeom>
            <a:avLst/>
            <a:gdLst/>
            <a:ahLst/>
            <a:cxnLst/>
            <a:rect l="l" t="t" r="r" b="b"/>
            <a:pathLst>
              <a:path w="7315200" h="4081836">
                <a:moveTo>
                  <a:pt x="0" y="0"/>
                </a:moveTo>
                <a:lnTo>
                  <a:pt x="7315200" y="0"/>
                </a:lnTo>
                <a:lnTo>
                  <a:pt x="7315200" y="4081835"/>
                </a:lnTo>
                <a:lnTo>
                  <a:pt x="0" y="4081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678338" y="-1487343"/>
            <a:ext cx="7315200" cy="2974686"/>
          </a:xfrm>
          <a:custGeom>
            <a:avLst/>
            <a:gdLst/>
            <a:ahLst/>
            <a:cxnLst/>
            <a:rect l="l" t="t" r="r" b="b"/>
            <a:pathLst>
              <a:path w="7315200" h="2974686">
                <a:moveTo>
                  <a:pt x="0" y="0"/>
                </a:moveTo>
                <a:lnTo>
                  <a:pt x="7315200" y="0"/>
                </a:lnTo>
                <a:lnTo>
                  <a:pt x="7315200" y="2974686"/>
                </a:lnTo>
                <a:lnTo>
                  <a:pt x="0" y="2974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09069" y="-2279944"/>
            <a:ext cx="4034931" cy="3308644"/>
          </a:xfrm>
          <a:custGeom>
            <a:avLst/>
            <a:gdLst/>
            <a:ahLst/>
            <a:cxnLst/>
            <a:rect l="l" t="t" r="r" b="b"/>
            <a:pathLst>
              <a:path w="4034931" h="3308644">
                <a:moveTo>
                  <a:pt x="0" y="0"/>
                </a:moveTo>
                <a:lnTo>
                  <a:pt x="4034931" y="0"/>
                </a:lnTo>
                <a:lnTo>
                  <a:pt x="4034931" y="3308644"/>
                </a:lnTo>
                <a:lnTo>
                  <a:pt x="0" y="33086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659214" y="-570057"/>
            <a:ext cx="3987615" cy="4114800"/>
          </a:xfrm>
          <a:custGeom>
            <a:avLst/>
            <a:gdLst/>
            <a:ahLst/>
            <a:cxnLst/>
            <a:rect l="l" t="t" r="r" b="b"/>
            <a:pathLst>
              <a:path w="3987615" h="4114800">
                <a:moveTo>
                  <a:pt x="0" y="0"/>
                </a:moveTo>
                <a:lnTo>
                  <a:pt x="3987616" y="0"/>
                </a:lnTo>
                <a:lnTo>
                  <a:pt x="3987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685399" y="9258300"/>
            <a:ext cx="3331190" cy="2870880"/>
          </a:xfrm>
          <a:custGeom>
            <a:avLst/>
            <a:gdLst/>
            <a:ahLst/>
            <a:cxnLst/>
            <a:rect l="l" t="t" r="r" b="b"/>
            <a:pathLst>
              <a:path w="3331190" h="2870880">
                <a:moveTo>
                  <a:pt x="0" y="0"/>
                </a:moveTo>
                <a:lnTo>
                  <a:pt x="3331190" y="0"/>
                </a:lnTo>
                <a:lnTo>
                  <a:pt x="3331190" y="2870880"/>
                </a:lnTo>
                <a:lnTo>
                  <a:pt x="0" y="28708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04642" y="4452895"/>
            <a:ext cx="9757784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60"/>
              </a:lnSpc>
            </a:pPr>
            <a:r>
              <a:rPr lang="en-US" sz="9000" spc="-242">
                <a:solidFill>
                  <a:srgbClr val="4C81CB"/>
                </a:solidFill>
                <a:latin typeface="TT Norms Bold"/>
              </a:rPr>
              <a:t>SaafPakistan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26037" y="6402907"/>
            <a:ext cx="8567733" cy="49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0"/>
              </a:lnSpc>
            </a:pPr>
            <a:r>
              <a:rPr lang="en-US" sz="3000" spc="15">
                <a:solidFill>
                  <a:srgbClr val="000000"/>
                </a:solidFill>
                <a:latin typeface="TT Norms Bold"/>
              </a:rPr>
              <a:t>LETS PAINT PAKISTAN GREEN!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4642" y="3165086"/>
            <a:ext cx="10161514" cy="749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8"/>
              </a:lnSpc>
            </a:pPr>
            <a:r>
              <a:rPr lang="en-US" sz="4893" spc="-132">
                <a:solidFill>
                  <a:srgbClr val="4C81CB"/>
                </a:solidFill>
                <a:latin typeface="TT Norms Bold"/>
              </a:rPr>
              <a:t>RECYCLING REVOLUTION  APP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93538" y="8643938"/>
            <a:ext cx="5309656" cy="118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Ali Sher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Nouman Ali 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Mian Faizan Munawer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2124" y="3406530"/>
            <a:ext cx="13383902" cy="311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  <a:spcBef>
                <a:spcPct val="0"/>
              </a:spcBef>
            </a:pPr>
            <a:r>
              <a:rPr lang="en-US" sz="4700" spc="-126">
                <a:solidFill>
                  <a:srgbClr val="000000"/>
                </a:solidFill>
                <a:latin typeface="TT Norms"/>
              </a:rPr>
              <a:t>"Our business model is simple: We buy Recyclabes at competitive rates from consumers </a:t>
            </a:r>
            <a:r>
              <a:rPr lang="en-US" sz="4700" spc="-126">
                <a:solidFill>
                  <a:srgbClr val="008037"/>
                </a:solidFill>
                <a:latin typeface="TT Norms"/>
              </a:rPr>
              <a:t>(B2C)</a:t>
            </a:r>
            <a:r>
              <a:rPr lang="en-US" sz="4700" spc="-126">
                <a:solidFill>
                  <a:srgbClr val="000000"/>
                </a:solidFill>
                <a:latin typeface="TT Norms"/>
              </a:rPr>
              <a:t> and businesses </a:t>
            </a:r>
            <a:r>
              <a:rPr lang="en-US" sz="4700" spc="-126">
                <a:solidFill>
                  <a:srgbClr val="008037"/>
                </a:solidFill>
                <a:latin typeface="TT Norms"/>
              </a:rPr>
              <a:t>(B2B)</a:t>
            </a:r>
            <a:r>
              <a:rPr lang="en-US" sz="4700" spc="-126">
                <a:solidFill>
                  <a:srgbClr val="000000"/>
                </a:solidFill>
                <a:latin typeface="TT Norms"/>
              </a:rPr>
              <a:t> and sell at premium rates to recycling centers, creating a sustainable and profitable recycling ecosystem."</a:t>
            </a:r>
          </a:p>
        </p:txBody>
      </p:sp>
      <p:sp>
        <p:nvSpPr>
          <p:cNvPr id="3" name="Freeform 3"/>
          <p:cNvSpPr/>
          <p:nvPr/>
        </p:nvSpPr>
        <p:spPr>
          <a:xfrm>
            <a:off x="1417320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09126" y="953382"/>
            <a:ext cx="10537204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spc="-162">
                <a:solidFill>
                  <a:srgbClr val="008037"/>
                </a:solidFill>
                <a:latin typeface="TT Norms Bold"/>
              </a:rPr>
              <a:t>Business Model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2397769"/>
          <a:ext cx="7315200" cy="5781676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7932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 Bold"/>
                        </a:rPr>
                        <a:t>Item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 Bold"/>
                        </a:rPr>
                        <a:t>Recycle Center Buying Rates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 Bold"/>
                        </a:rPr>
                        <a:t>(PKR/KG)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 Bold"/>
                        </a:rPr>
                        <a:t>Consumer Selling Rates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 Bold"/>
                        </a:rPr>
                        <a:t>(PKR/KG)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93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Plastic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90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70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93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Steel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260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230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93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Paper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80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93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Cardboard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36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20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9432149" y="2372360"/>
          <a:ext cx="7978542" cy="5790565"/>
        </p:xfrm>
        <a:graphic>
          <a:graphicData uri="http://schemas.openxmlformats.org/drawingml/2006/table">
            <a:tbl>
              <a:tblPr/>
              <a:tblGrid>
                <a:gridCol w="2437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3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7915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 Bold"/>
                        </a:rPr>
                        <a:t>Item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 Bold"/>
                        </a:rPr>
                        <a:t>Recycle Center Buying Rates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 Bold"/>
                        </a:rPr>
                        <a:t>(PKR/KG)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 Bold"/>
                        </a:rPr>
                        <a:t>Business/Industries Selling Rates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 Bold"/>
                        </a:rPr>
                        <a:t>(PKR/KG)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65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Paper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57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9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Fabric Waste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90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58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7778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Paper Cones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32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1622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L/Cut Pieces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150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117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8700" y="1114425"/>
            <a:ext cx="10537204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spc="-162">
                <a:solidFill>
                  <a:srgbClr val="008037"/>
                </a:solidFill>
                <a:latin typeface="TT Norms Bold"/>
              </a:rPr>
              <a:t>Revenue Model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98016" y="8207392"/>
            <a:ext cx="6722096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8037"/>
                </a:solidFill>
                <a:latin typeface="TT Norms"/>
              </a:rPr>
              <a:t>Source: Active Apparels PVT LTD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00965" y="8542037"/>
            <a:ext cx="6642298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8037"/>
                </a:solidFill>
                <a:latin typeface="TT Norms"/>
              </a:rPr>
              <a:t>Source: Three Stars Hosiery Mills PVT LTD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941833" y="8207392"/>
            <a:ext cx="7627481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8037"/>
                </a:solidFill>
                <a:latin typeface="TT Norms"/>
              </a:rPr>
              <a:t>Source: Cheema Metal Scraps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827506" y="8542037"/>
            <a:ext cx="7609144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8037"/>
                </a:solidFill>
                <a:latin typeface="TT Norms"/>
              </a:rPr>
              <a:t>Source: Warraich Scrap Dealers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9126" y="2456427"/>
            <a:ext cx="13552453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T Norms"/>
              </a:rPr>
              <a:t>Out of the 2695 tons only 27% is being recycled, leaving 1967 tons of valuable recyclable waste up for grabs on daily basis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09126" y="4058364"/>
            <a:ext cx="13552453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T Norms"/>
              </a:rPr>
              <a:t>For Consumers side of the model 24rs per kg is the average gross profit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09126" y="5743575"/>
            <a:ext cx="13552453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T Norms"/>
              </a:rPr>
              <a:t>For Businesses side of the model 31.5rs per kg is the average gross profit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9126" y="4645660"/>
            <a:ext cx="13784016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T Norms"/>
              </a:rPr>
              <a:t>With just </a:t>
            </a:r>
            <a:r>
              <a:rPr lang="en-US" sz="2900">
                <a:solidFill>
                  <a:srgbClr val="000000"/>
                </a:solidFill>
                <a:latin typeface="TT Norms Bold"/>
              </a:rPr>
              <a:t>50 </a:t>
            </a:r>
            <a:r>
              <a:rPr lang="en-US" sz="2900">
                <a:solidFill>
                  <a:srgbClr val="000000"/>
                </a:solidFill>
                <a:latin typeface="TT Norms"/>
              </a:rPr>
              <a:t> tons monthly we expect to generate a revenue of </a:t>
            </a:r>
            <a:r>
              <a:rPr lang="en-US" sz="2900">
                <a:solidFill>
                  <a:srgbClr val="000000"/>
                </a:solidFill>
                <a:latin typeface="TT Norms Bold"/>
              </a:rPr>
              <a:t>1.2 Million PKR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9126" y="6327140"/>
            <a:ext cx="14127569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T Norms"/>
              </a:rPr>
              <a:t>With just </a:t>
            </a:r>
            <a:r>
              <a:rPr lang="en-US" sz="2900">
                <a:solidFill>
                  <a:srgbClr val="000000"/>
                </a:solidFill>
                <a:latin typeface="TT Norms Bold"/>
              </a:rPr>
              <a:t>100 </a:t>
            </a:r>
            <a:r>
              <a:rPr lang="en-US" sz="2900">
                <a:solidFill>
                  <a:srgbClr val="000000"/>
                </a:solidFill>
                <a:latin typeface="TT Norms"/>
              </a:rPr>
              <a:t>tons monthly we expect to generate a revenue of </a:t>
            </a:r>
            <a:r>
              <a:rPr lang="en-US" sz="2900">
                <a:solidFill>
                  <a:srgbClr val="000000"/>
                </a:solidFill>
                <a:latin typeface="TT Norms Bold"/>
              </a:rPr>
              <a:t>3.15 Million PKR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9126" y="7501254"/>
            <a:ext cx="14127569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T Norms"/>
              </a:rPr>
              <a:t>Average cost to run the business would be between 35-40% of the gross profit.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9126" y="8016708"/>
            <a:ext cx="14127569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T Norms"/>
              </a:rPr>
              <a:t>Leaving us with a net profit of </a:t>
            </a:r>
            <a:r>
              <a:rPr lang="en-US" sz="2900">
                <a:solidFill>
                  <a:srgbClr val="000000"/>
                </a:solidFill>
                <a:latin typeface="TT Norms Bold"/>
              </a:rPr>
              <a:t>2.61 Million PKR</a:t>
            </a:r>
            <a:r>
              <a:rPr lang="en-US" sz="2900">
                <a:solidFill>
                  <a:srgbClr val="000000"/>
                </a:solidFill>
                <a:latin typeface="TT Norms"/>
              </a:rPr>
              <a:t> with just </a:t>
            </a:r>
            <a:r>
              <a:rPr lang="en-US" sz="2900">
                <a:solidFill>
                  <a:srgbClr val="000000"/>
                </a:solidFill>
                <a:latin typeface="TT Norms Bold"/>
              </a:rPr>
              <a:t>150 Tons/Month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94875" y="9124147"/>
            <a:ext cx="12793125" cy="115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3396" lvl="1" indent="-241698" algn="l">
              <a:lnSpc>
                <a:spcPts val="3134"/>
              </a:lnSpc>
              <a:buAutoNum type="arabicPeriod"/>
            </a:pPr>
            <a:r>
              <a:rPr lang="en-US" sz="2238">
                <a:solidFill>
                  <a:srgbClr val="000000"/>
                </a:solidFill>
                <a:latin typeface="TT Norms"/>
                <a:hlinkClick r:id="rId2" tooltip="https://www.trade.gov/country-commercial-guides/pakistan-waste-management"/>
              </a:rPr>
              <a:t>Waste Management in Pakistan</a:t>
            </a:r>
            <a:r>
              <a:rPr lang="en-US" sz="2238">
                <a:solidFill>
                  <a:srgbClr val="000000"/>
                </a:solidFill>
                <a:latin typeface="TT Norms"/>
              </a:rPr>
              <a:t> (2022)by the U.S. Trade and Development Agency</a:t>
            </a:r>
          </a:p>
          <a:p>
            <a:pPr marL="483396" lvl="1" indent="-241698" algn="l">
              <a:lnSpc>
                <a:spcPts val="3134"/>
              </a:lnSpc>
              <a:buAutoNum type="arabicPeriod"/>
            </a:pPr>
            <a:r>
              <a:rPr lang="en-US" sz="2238">
                <a:solidFill>
                  <a:srgbClr val="000000"/>
                </a:solidFill>
                <a:latin typeface="TT Norms"/>
              </a:rPr>
              <a:t>Azam, M., et al. (2019). "Status, characterization, and potential utilization of municipal solid waste as a renewable energy source: Lahore case study in Pakistan."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54369" y="2132831"/>
            <a:ext cx="333970" cy="3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2799" spc="-75">
                <a:solidFill>
                  <a:srgbClr val="000000"/>
                </a:solidFill>
                <a:latin typeface="TT Norms"/>
              </a:rPr>
              <a:t>[1]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31830" y="2132831"/>
            <a:ext cx="405110" cy="3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2799" spc="-75">
                <a:solidFill>
                  <a:srgbClr val="000000"/>
                </a:solidFill>
                <a:latin typeface="TT Norms"/>
              </a:rPr>
              <a:t>[2]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114425"/>
            <a:ext cx="10537204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spc="-162">
                <a:solidFill>
                  <a:srgbClr val="008037"/>
                </a:solidFill>
                <a:latin typeface="TT Norms Bold"/>
              </a:rPr>
              <a:t>Revenue Model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14425"/>
            <a:ext cx="10537204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spc="-162">
                <a:solidFill>
                  <a:srgbClr val="264EA3"/>
                </a:solidFill>
                <a:latin typeface="TT Norms Bold"/>
              </a:rPr>
              <a:t>Competitor Analysis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96503" y="2748471"/>
            <a:ext cx="8003531" cy="65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6"/>
              </a:lnSpc>
              <a:spcBef>
                <a:spcPct val="0"/>
              </a:spcBef>
            </a:pPr>
            <a:r>
              <a:rPr lang="en-US" sz="4906" spc="-245" dirty="0">
                <a:solidFill>
                  <a:srgbClr val="000000"/>
                </a:solidFill>
                <a:latin typeface="TT Norms Bold"/>
              </a:rPr>
              <a:t> Local Scrap Collectors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9289" y="4100543"/>
            <a:ext cx="6861423" cy="168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9165" lvl="1" indent="-469582" algn="l">
              <a:lnSpc>
                <a:spcPts val="4350"/>
              </a:lnSpc>
              <a:buFont typeface="Arial"/>
              <a:buChar char="•"/>
            </a:pPr>
            <a:r>
              <a:rPr lang="en-US" sz="4350" spc="-217" dirty="0">
                <a:solidFill>
                  <a:srgbClr val="008037"/>
                </a:solidFill>
                <a:latin typeface="TT Norms Bold"/>
              </a:rPr>
              <a:t>Established relationships</a:t>
            </a:r>
          </a:p>
          <a:p>
            <a:pPr marL="939165" lvl="1" indent="-469582" algn="l">
              <a:lnSpc>
                <a:spcPts val="4350"/>
              </a:lnSpc>
              <a:buFont typeface="Arial"/>
              <a:buChar char="•"/>
            </a:pPr>
            <a:r>
              <a:rPr lang="en-US" sz="4350" spc="-217" dirty="0">
                <a:solidFill>
                  <a:srgbClr val="008037"/>
                </a:solidFill>
                <a:latin typeface="TT Norms Bold"/>
              </a:rPr>
              <a:t>Operational flexibility</a:t>
            </a:r>
          </a:p>
          <a:p>
            <a:pPr marL="939165" lvl="1" indent="-469582" algn="l">
              <a:lnSpc>
                <a:spcPts val="4350"/>
              </a:lnSpc>
              <a:buFont typeface="Arial"/>
              <a:buChar char="•"/>
            </a:pPr>
            <a:r>
              <a:rPr lang="en-US" sz="4350" spc="-217" dirty="0">
                <a:solidFill>
                  <a:srgbClr val="008037"/>
                </a:solidFill>
                <a:latin typeface="TT Norms Bold"/>
              </a:rPr>
              <a:t>Local material knowledge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5976" y="6362700"/>
            <a:ext cx="7868394" cy="219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8760" lvl="1" indent="-469380" algn="l">
              <a:lnSpc>
                <a:spcPts val="4348"/>
              </a:lnSpc>
              <a:buFont typeface="Arial"/>
              <a:buChar char="•"/>
            </a:pPr>
            <a:r>
              <a:rPr lang="en-US" sz="4348" spc="-217" dirty="0">
                <a:solidFill>
                  <a:srgbClr val="FF1616"/>
                </a:solidFill>
                <a:latin typeface="TT Norms Bold"/>
              </a:rPr>
              <a:t>No formal schedules</a:t>
            </a:r>
          </a:p>
          <a:p>
            <a:pPr marL="938760" lvl="1" indent="-469380" algn="l">
              <a:lnSpc>
                <a:spcPts val="4348"/>
              </a:lnSpc>
              <a:buFont typeface="Arial"/>
              <a:buChar char="•"/>
            </a:pPr>
            <a:r>
              <a:rPr lang="en-US" sz="4348" spc="-217" dirty="0">
                <a:solidFill>
                  <a:srgbClr val="FF1616"/>
                </a:solidFill>
                <a:latin typeface="TT Norms Bold"/>
              </a:rPr>
              <a:t>Inefficiencies without tech</a:t>
            </a:r>
          </a:p>
          <a:p>
            <a:pPr marL="938760" lvl="1" indent="-469380" algn="l">
              <a:lnSpc>
                <a:spcPts val="4348"/>
              </a:lnSpc>
              <a:buFont typeface="Arial"/>
              <a:buChar char="•"/>
            </a:pPr>
            <a:r>
              <a:rPr lang="en-US" sz="4348" spc="-217" dirty="0">
                <a:solidFill>
                  <a:srgbClr val="FF1616"/>
                </a:solidFill>
                <a:latin typeface="TT Norms Bold"/>
              </a:rPr>
              <a:t>Limited scalability</a:t>
            </a:r>
          </a:p>
          <a:p>
            <a:pPr marL="938760" lvl="1" indent="-469380" algn="l">
              <a:lnSpc>
                <a:spcPts val="4348"/>
              </a:lnSpc>
              <a:buFont typeface="Arial"/>
              <a:buChar char="•"/>
            </a:pPr>
            <a:r>
              <a:rPr lang="en-US" sz="4348" spc="-217" dirty="0">
                <a:solidFill>
                  <a:srgbClr val="FF1616"/>
                </a:solidFill>
                <a:latin typeface="TT Norms Bold"/>
              </a:rPr>
              <a:t>Minimal regulation adherence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9163050" y="2558387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1565904" y="2748471"/>
            <a:ext cx="3826496" cy="65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6"/>
              </a:lnSpc>
              <a:spcBef>
                <a:spcPct val="0"/>
              </a:spcBef>
            </a:pPr>
            <a:r>
              <a:rPr lang="en-US" sz="4906" spc="-245" dirty="0" err="1">
                <a:solidFill>
                  <a:srgbClr val="000000"/>
                </a:solidFill>
                <a:latin typeface="TT Norms Bold"/>
              </a:rPr>
              <a:t>SaafPakistan</a:t>
            </a:r>
            <a:endParaRPr lang="en-US" sz="4906" spc="-245" dirty="0">
              <a:solidFill>
                <a:srgbClr val="000000"/>
              </a:solidFill>
              <a:latin typeface="TT Norm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63050" y="4194735"/>
            <a:ext cx="8649674" cy="389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9165" lvl="1" indent="-469582" algn="l">
              <a:lnSpc>
                <a:spcPts val="4350"/>
              </a:lnSpc>
              <a:buFont typeface="Arial"/>
              <a:buChar char="•"/>
            </a:pPr>
            <a:r>
              <a:rPr lang="en-US" sz="4350" spc="-217">
                <a:solidFill>
                  <a:srgbClr val="008037"/>
                </a:solidFill>
                <a:latin typeface="TT Norms Bold"/>
              </a:rPr>
              <a:t>Tech-driven approach</a:t>
            </a:r>
          </a:p>
          <a:p>
            <a:pPr marL="939165" lvl="1" indent="-469582" algn="l">
              <a:lnSpc>
                <a:spcPts val="4350"/>
              </a:lnSpc>
              <a:buFont typeface="Arial"/>
              <a:buChar char="•"/>
            </a:pPr>
            <a:r>
              <a:rPr lang="en-US" sz="4350" spc="-217">
                <a:solidFill>
                  <a:srgbClr val="008037"/>
                </a:solidFill>
                <a:latin typeface="TT Norms Bold"/>
              </a:rPr>
              <a:t>Structured scheduling</a:t>
            </a:r>
          </a:p>
          <a:p>
            <a:pPr marL="939165" lvl="1" indent="-469582" algn="l">
              <a:lnSpc>
                <a:spcPts val="4350"/>
              </a:lnSpc>
              <a:buFont typeface="Arial"/>
              <a:buChar char="•"/>
            </a:pPr>
            <a:r>
              <a:rPr lang="en-US" sz="4350" spc="-217">
                <a:solidFill>
                  <a:srgbClr val="008037"/>
                </a:solidFill>
                <a:latin typeface="TT Norms Bold"/>
              </a:rPr>
              <a:t>Gamifiation and incentives</a:t>
            </a:r>
          </a:p>
          <a:p>
            <a:pPr marL="939165" lvl="1" indent="-469582" algn="l">
              <a:lnSpc>
                <a:spcPts val="4350"/>
              </a:lnSpc>
              <a:buFont typeface="Arial"/>
              <a:buChar char="•"/>
            </a:pPr>
            <a:r>
              <a:rPr lang="en-US" sz="4350" spc="-217">
                <a:solidFill>
                  <a:srgbClr val="008037"/>
                </a:solidFill>
                <a:latin typeface="TT Norms Bold"/>
              </a:rPr>
              <a:t>Education on recycling</a:t>
            </a:r>
          </a:p>
          <a:p>
            <a:pPr marL="939165" lvl="1" indent="-469582" algn="l">
              <a:lnSpc>
                <a:spcPts val="4350"/>
              </a:lnSpc>
              <a:buFont typeface="Arial"/>
              <a:buChar char="•"/>
            </a:pPr>
            <a:r>
              <a:rPr lang="en-US" sz="4350" spc="-217">
                <a:solidFill>
                  <a:srgbClr val="008037"/>
                </a:solidFill>
                <a:latin typeface="TT Norms Bold"/>
              </a:rPr>
              <a:t>Compliant with environmental standards</a:t>
            </a:r>
          </a:p>
          <a:p>
            <a:pPr algn="l">
              <a:lnSpc>
                <a:spcPts val="4350"/>
              </a:lnSpc>
            </a:pPr>
            <a:endParaRPr lang="en-US" sz="4350" spc="-217">
              <a:solidFill>
                <a:srgbClr val="008037"/>
              </a:solidFill>
              <a:latin typeface="TT Norm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9126" y="953382"/>
            <a:ext cx="10537204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spc="-162">
                <a:solidFill>
                  <a:srgbClr val="008037"/>
                </a:solidFill>
                <a:latin typeface="TT Norms Bold"/>
              </a:rPr>
              <a:t>Impact Analysis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81883"/>
            <a:ext cx="16983140" cy="6221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63795" lvl="1" indent="-531898" algn="l">
              <a:lnSpc>
                <a:spcPts val="4927"/>
              </a:lnSpc>
              <a:buFont typeface="Arial"/>
              <a:buChar char="•"/>
            </a:pPr>
            <a:r>
              <a:rPr lang="en-US" sz="4927" spc="-246" dirty="0">
                <a:solidFill>
                  <a:srgbClr val="000000"/>
                </a:solidFill>
                <a:latin typeface="TT Norms"/>
              </a:rPr>
              <a:t>Reduces landfill usage by utilizing private-controlled warehouses for recycling.</a:t>
            </a:r>
          </a:p>
          <a:p>
            <a:pPr marL="1063795" lvl="1" indent="-531898" algn="l">
              <a:lnSpc>
                <a:spcPts val="4927"/>
              </a:lnSpc>
              <a:buFont typeface="Arial"/>
              <a:buChar char="•"/>
            </a:pPr>
            <a:r>
              <a:rPr lang="en-US" sz="4927" spc="-246" dirty="0">
                <a:solidFill>
                  <a:srgbClr val="000000"/>
                </a:solidFill>
                <a:latin typeface="TT Norms"/>
              </a:rPr>
              <a:t>Alleviates government financial burdens by decreasing municipal waste management costs.</a:t>
            </a:r>
          </a:p>
          <a:p>
            <a:pPr marL="1063795" lvl="1" indent="-531898" algn="l">
              <a:lnSpc>
                <a:spcPts val="4927"/>
              </a:lnSpc>
              <a:buFont typeface="Arial"/>
              <a:buChar char="•"/>
            </a:pPr>
            <a:r>
              <a:rPr lang="en-US" sz="4927" spc="-246" dirty="0">
                <a:solidFill>
                  <a:srgbClr val="000000"/>
                </a:solidFill>
                <a:latin typeface="TT Norms"/>
              </a:rPr>
              <a:t>Minimizes waste accumulation, promoting cleaner urban environments.</a:t>
            </a:r>
          </a:p>
          <a:p>
            <a:pPr marL="1063795" lvl="1" indent="-531898" algn="l">
              <a:lnSpc>
                <a:spcPts val="4927"/>
              </a:lnSpc>
              <a:buFont typeface="Arial"/>
              <a:buChar char="•"/>
            </a:pPr>
            <a:r>
              <a:rPr lang="en-US" sz="4927" spc="-246" dirty="0">
                <a:solidFill>
                  <a:srgbClr val="000000"/>
                </a:solidFill>
                <a:latin typeface="TT Norms"/>
              </a:rPr>
              <a:t>Fosters innovation with opportunities for new waste management practices.</a:t>
            </a:r>
          </a:p>
          <a:p>
            <a:pPr marL="1063795" lvl="1" indent="-531898" algn="l">
              <a:lnSpc>
                <a:spcPts val="4927"/>
              </a:lnSpc>
              <a:buFont typeface="Arial"/>
              <a:buChar char="•"/>
            </a:pPr>
            <a:r>
              <a:rPr lang="en-US" sz="4927" spc="-246" dirty="0">
                <a:solidFill>
                  <a:srgbClr val="000000"/>
                </a:solidFill>
                <a:latin typeface="TT Norms"/>
              </a:rPr>
              <a:t>Attracts foreign investment in sustainable technologies and carbon reduction.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350" y="808548"/>
            <a:ext cx="10537204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spc="-162" dirty="0">
                <a:solidFill>
                  <a:srgbClr val="008037"/>
                </a:solidFill>
                <a:latin typeface="TT Norms Bold"/>
              </a:rPr>
              <a:t>Team Members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4350" y="2578293"/>
            <a:ext cx="17206168" cy="147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41"/>
              </a:lnSpc>
            </a:pPr>
            <a:r>
              <a:rPr lang="en-US" sz="4400" spc="-292" dirty="0">
                <a:solidFill>
                  <a:srgbClr val="000000"/>
                </a:solidFill>
                <a:latin typeface="TT Norms Bold"/>
              </a:rPr>
              <a:t>Ali Sher</a:t>
            </a:r>
          </a:p>
          <a:p>
            <a:pPr marL="1261137" lvl="1" indent="-630568" algn="l">
              <a:lnSpc>
                <a:spcPts val="5841"/>
              </a:lnSpc>
              <a:buFont typeface="Arial"/>
              <a:buChar char="•"/>
            </a:pPr>
            <a:r>
              <a:rPr lang="en-US" sz="4400" spc="-292" dirty="0">
                <a:solidFill>
                  <a:srgbClr val="2E5394"/>
                </a:solidFill>
                <a:latin typeface="TT Norms Bold"/>
              </a:rPr>
              <a:t>         BSc Hons Software Engineering (BNU- Lahore)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350" y="5019283"/>
            <a:ext cx="17259300" cy="150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1"/>
              </a:lnSpc>
            </a:pPr>
            <a:r>
              <a:rPr lang="en-US" sz="4400" spc="-292" dirty="0">
                <a:solidFill>
                  <a:srgbClr val="000000"/>
                </a:solidFill>
                <a:latin typeface="TT Norms Bold"/>
              </a:rPr>
              <a:t>Nouman Ali</a:t>
            </a:r>
          </a:p>
          <a:p>
            <a:pPr marL="1261137" lvl="1" indent="-630568" algn="l">
              <a:lnSpc>
                <a:spcPts val="5841"/>
              </a:lnSpc>
              <a:buFont typeface="Arial"/>
              <a:buChar char="•"/>
            </a:pPr>
            <a:r>
              <a:rPr lang="en-US" sz="4400" spc="-292" dirty="0">
                <a:solidFill>
                  <a:srgbClr val="2E5394"/>
                </a:solidFill>
                <a:latin typeface="TT Norms Bold"/>
              </a:rPr>
              <a:t>         BSc Hons Software Engineering (BNU- Lahore) 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4350" y="7460274"/>
            <a:ext cx="17087552" cy="150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1"/>
              </a:lnSpc>
            </a:pPr>
            <a:r>
              <a:rPr lang="en-US" sz="4400" spc="-292" dirty="0">
                <a:solidFill>
                  <a:srgbClr val="020202"/>
                </a:solidFill>
                <a:latin typeface="TT Norms Bold"/>
              </a:rPr>
              <a:t>Mian Faizan </a:t>
            </a:r>
            <a:r>
              <a:rPr lang="en-US" sz="4400" spc="-292" dirty="0" err="1">
                <a:solidFill>
                  <a:srgbClr val="020202"/>
                </a:solidFill>
                <a:latin typeface="TT Norms Bold"/>
              </a:rPr>
              <a:t>Munawer</a:t>
            </a:r>
            <a:endParaRPr lang="en-US" sz="4400" spc="-292" dirty="0">
              <a:solidFill>
                <a:srgbClr val="020202"/>
              </a:solidFill>
              <a:latin typeface="TT Norms Bold"/>
            </a:endParaRPr>
          </a:p>
          <a:p>
            <a:pPr marL="1261137" lvl="1" indent="-630568" algn="l">
              <a:lnSpc>
                <a:spcPts val="5841"/>
              </a:lnSpc>
              <a:buFont typeface="Arial"/>
              <a:buChar char="•"/>
            </a:pPr>
            <a:r>
              <a:rPr lang="en-US" sz="4400" spc="-292" dirty="0">
                <a:solidFill>
                  <a:srgbClr val="2E5394"/>
                </a:solidFill>
                <a:latin typeface="TT Norms Bold"/>
              </a:rPr>
              <a:t>         BSc Hons Software Engineering (BNU- Lahore)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47079" y="4772978"/>
            <a:ext cx="10537204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spc="-162">
                <a:solidFill>
                  <a:srgbClr val="008037"/>
                </a:solidFill>
                <a:latin typeface="TT Norms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17799"/>
            <a:ext cx="10838012" cy="4651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4099">
                <a:solidFill>
                  <a:srgbClr val="000000"/>
                </a:solidFill>
                <a:latin typeface="TT Norms Bold"/>
              </a:rPr>
              <a:t>Pakistan's unstructured recycling system leads to disorganized waste disposal, causing environmental pollution and recyclable accumulation in landfills.</a:t>
            </a:r>
          </a:p>
          <a:p>
            <a:pPr algn="l">
              <a:lnSpc>
                <a:spcPts val="4589"/>
              </a:lnSpc>
            </a:pPr>
            <a:endParaRPr lang="en-US" sz="4099">
              <a:solidFill>
                <a:srgbClr val="000000"/>
              </a:solidFill>
              <a:latin typeface="TT Norms Bold"/>
            </a:endParaRPr>
          </a:p>
          <a:p>
            <a:pPr algn="l">
              <a:lnSpc>
                <a:spcPts val="4589"/>
              </a:lnSpc>
            </a:pPr>
            <a:endParaRPr lang="en-US" sz="4099">
              <a:solidFill>
                <a:srgbClr val="000000"/>
              </a:solidFill>
              <a:latin typeface="TT Norm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866712" y="1561782"/>
            <a:ext cx="5889818" cy="6996545"/>
          </a:xfrm>
          <a:custGeom>
            <a:avLst/>
            <a:gdLst/>
            <a:ahLst/>
            <a:cxnLst/>
            <a:rect l="l" t="t" r="r" b="b"/>
            <a:pathLst>
              <a:path w="5889818" h="6996545">
                <a:moveTo>
                  <a:pt x="0" y="0"/>
                </a:moveTo>
                <a:lnTo>
                  <a:pt x="5889819" y="0"/>
                </a:lnTo>
                <a:lnTo>
                  <a:pt x="5889819" y="6996545"/>
                </a:lnTo>
                <a:lnTo>
                  <a:pt x="0" y="6996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43000"/>
            <a:ext cx="7586867" cy="95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spc="-188">
                <a:solidFill>
                  <a:srgbClr val="008037"/>
                </a:solidFill>
                <a:latin typeface="TT Norms Bold"/>
              </a:rPr>
              <a:t>Problem 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660271" y="1511633"/>
            <a:ext cx="5562600" cy="5635457"/>
            <a:chOff x="0" y="0"/>
            <a:chExt cx="1906157" cy="1931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6157" cy="1931123"/>
            </a:xfrm>
            <a:custGeom>
              <a:avLst/>
              <a:gdLst/>
              <a:ahLst/>
              <a:cxnLst/>
              <a:rect l="l" t="t" r="r" b="b"/>
              <a:pathLst>
                <a:path w="1906157" h="1931123">
                  <a:moveTo>
                    <a:pt x="9742" y="0"/>
                  </a:moveTo>
                  <a:lnTo>
                    <a:pt x="1896415" y="0"/>
                  </a:lnTo>
                  <a:cubicBezTo>
                    <a:pt x="1901795" y="0"/>
                    <a:pt x="1906157" y="4362"/>
                    <a:pt x="1906157" y="9742"/>
                  </a:cubicBezTo>
                  <a:lnTo>
                    <a:pt x="1906157" y="1921381"/>
                  </a:lnTo>
                  <a:cubicBezTo>
                    <a:pt x="1906157" y="1926762"/>
                    <a:pt x="1901795" y="1931123"/>
                    <a:pt x="1896415" y="1931123"/>
                  </a:cubicBezTo>
                  <a:lnTo>
                    <a:pt x="9742" y="1931123"/>
                  </a:lnTo>
                  <a:cubicBezTo>
                    <a:pt x="4362" y="1931123"/>
                    <a:pt x="0" y="1926762"/>
                    <a:pt x="0" y="1921381"/>
                  </a:cubicBezTo>
                  <a:lnTo>
                    <a:pt x="0" y="9742"/>
                  </a:lnTo>
                  <a:cubicBezTo>
                    <a:pt x="0" y="4362"/>
                    <a:pt x="4362" y="0"/>
                    <a:pt x="9742" y="0"/>
                  </a:cubicBezTo>
                  <a:close/>
                </a:path>
              </a:pathLst>
            </a:custGeom>
            <a:solidFill>
              <a:srgbClr val="B2E6F2"/>
            </a:solidFill>
            <a:ln w="9525" cap="sq">
              <a:solidFill>
                <a:srgbClr val="474747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906157" cy="1950173"/>
            </a:xfrm>
            <a:prstGeom prst="rect">
              <a:avLst/>
            </a:prstGeom>
          </p:spPr>
          <p:txBody>
            <a:bodyPr lIns="26060" tIns="26060" rIns="26060" bIns="26060" rtlCol="0" anchor="ctr"/>
            <a:lstStyle/>
            <a:p>
              <a:pPr marL="0" lvl="0" indent="0" algn="ctr">
                <a:lnSpc>
                  <a:spcPts val="1288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1623843" y="1548062"/>
          <a:ext cx="5635458" cy="5562602"/>
        </p:xfrm>
        <a:graphic>
          <a:graphicData uri="http://schemas.openxmlformats.org/drawingml/2006/table">
            <a:tbl>
              <a:tblPr/>
              <a:tblGrid>
                <a:gridCol w="2337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8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6557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 Bold"/>
                        </a:rPr>
                        <a:t>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 Bold"/>
                        </a:rPr>
                        <a:t>Recyclable Waste Generated Daily/ Tons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209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Karachi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16,500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209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Lahore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7,690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5209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Faisalabad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5,017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5209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Rawalpindi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4,500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5209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Hyderabad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3,973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13043138" y="7110662"/>
            <a:ext cx="8432325" cy="3731304"/>
          </a:xfrm>
          <a:custGeom>
            <a:avLst/>
            <a:gdLst/>
            <a:ahLst/>
            <a:cxnLst/>
            <a:rect l="l" t="t" r="r" b="b"/>
            <a:pathLst>
              <a:path w="8432325" h="3731304">
                <a:moveTo>
                  <a:pt x="0" y="0"/>
                </a:moveTo>
                <a:lnTo>
                  <a:pt x="8432324" y="0"/>
                </a:lnTo>
                <a:lnTo>
                  <a:pt x="8432324" y="3731303"/>
                </a:lnTo>
                <a:lnTo>
                  <a:pt x="0" y="373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0787" y="193905"/>
            <a:ext cx="6814052" cy="98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22"/>
              </a:lnSpc>
            </a:pPr>
            <a:r>
              <a:rPr lang="en-US" sz="6600" spc="-178">
                <a:solidFill>
                  <a:srgbClr val="008037"/>
                </a:solidFill>
                <a:latin typeface="TT Norms Bold"/>
              </a:rPr>
              <a:t>Statistics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54458" y="1257276"/>
            <a:ext cx="6305214" cy="61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4600" spc="-124">
                <a:solidFill>
                  <a:srgbClr val="008037"/>
                </a:solidFill>
                <a:latin typeface="TT Norms Bold"/>
              </a:rPr>
              <a:t>Solid Waste Generation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16586" y="2038539"/>
            <a:ext cx="9325508" cy="5733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5776" lvl="1" indent="-387888" algn="l">
              <a:lnSpc>
                <a:spcPts val="503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T Norms"/>
              </a:rPr>
              <a:t>Pakistan waste generation grows 2.4% annually </a:t>
            </a:r>
          </a:p>
          <a:p>
            <a:pPr marL="775776" lvl="1" indent="-387888" algn="l">
              <a:lnSpc>
                <a:spcPts val="503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T Norms"/>
              </a:rPr>
              <a:t>Lahore Generates 7690 tons of waste on a daily basis</a:t>
            </a:r>
          </a:p>
          <a:p>
            <a:pPr marL="775776" lvl="1" indent="-387888" algn="l">
              <a:lnSpc>
                <a:spcPts val="503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T Norms"/>
              </a:rPr>
              <a:t>Only 35% of generated waste is recyclable.</a:t>
            </a:r>
          </a:p>
          <a:p>
            <a:pPr marL="775776" lvl="1" indent="-387888" algn="l">
              <a:lnSpc>
                <a:spcPts val="503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T Norms"/>
              </a:rPr>
              <a:t>Out of recyclable waste only 27% is being recycled</a:t>
            </a:r>
          </a:p>
          <a:p>
            <a:pPr marL="775776" lvl="1" indent="-387888" algn="l">
              <a:lnSpc>
                <a:spcPts val="503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T Norms"/>
              </a:rPr>
              <a:t>As of 2020, 190 acres of landfill are utilized, with a proposal for an additional 150 acres due to high waste generation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6992" y="8576663"/>
            <a:ext cx="12793125" cy="154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3396" lvl="1" indent="-241698" algn="l">
              <a:lnSpc>
                <a:spcPts val="3134"/>
              </a:lnSpc>
              <a:buAutoNum type="arabicPeriod"/>
            </a:pPr>
            <a:r>
              <a:rPr lang="en-US" sz="2238">
                <a:solidFill>
                  <a:srgbClr val="000000"/>
                </a:solidFill>
                <a:latin typeface="TT Norms"/>
                <a:hlinkClick r:id="rId4" tooltip="https://www.trade.gov/country-commercial-guides/pakistan-waste-management"/>
              </a:rPr>
              <a:t>Waste Management in Pakistan</a:t>
            </a:r>
            <a:r>
              <a:rPr lang="en-US" sz="2238">
                <a:solidFill>
                  <a:srgbClr val="000000"/>
                </a:solidFill>
                <a:latin typeface="TT Norms"/>
              </a:rPr>
              <a:t> (2022)by the U.S. Trade and Development Agency</a:t>
            </a:r>
          </a:p>
          <a:p>
            <a:pPr marL="483396" lvl="1" indent="-241698" algn="l">
              <a:lnSpc>
                <a:spcPts val="3134"/>
              </a:lnSpc>
              <a:buAutoNum type="arabicPeriod"/>
            </a:pPr>
            <a:r>
              <a:rPr lang="en-US" sz="2238">
                <a:solidFill>
                  <a:srgbClr val="000000"/>
                </a:solidFill>
                <a:latin typeface="TT Norms"/>
              </a:rPr>
              <a:t>Azam, M., et al. (2019). "Status, characterization, and potential utilization of municipal solid waste as a renewable energy source: Lahore case study in Pakistan."</a:t>
            </a:r>
          </a:p>
          <a:p>
            <a:pPr marL="483396" lvl="1" indent="-241698" algn="l">
              <a:lnSpc>
                <a:spcPts val="3134"/>
              </a:lnSpc>
              <a:buAutoNum type="arabicPeriod"/>
            </a:pPr>
            <a:r>
              <a:rPr lang="en-US" sz="2238">
                <a:solidFill>
                  <a:srgbClr val="000000"/>
                </a:solidFill>
                <a:latin typeface="TT Norms"/>
              </a:rPr>
              <a:t>COMPENDIUM ON ENVIRONMENT STATISTICS OF PAKISTAN 2020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52677" y="7347471"/>
            <a:ext cx="4977789" cy="37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6"/>
              </a:lnSpc>
            </a:pPr>
            <a:r>
              <a:rPr lang="en-US" sz="2240" u="sng">
                <a:solidFill>
                  <a:srgbClr val="000000"/>
                </a:solidFill>
                <a:latin typeface="TT Norms"/>
              </a:rPr>
              <a:t>Solid Waste Generation In Major Cities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67200" y="3329561"/>
            <a:ext cx="502824" cy="33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8"/>
              </a:lnSpc>
              <a:spcBef>
                <a:spcPct val="0"/>
              </a:spcBef>
            </a:pPr>
            <a:r>
              <a:rPr lang="en-US" sz="2431" spc="-65" dirty="0">
                <a:solidFill>
                  <a:srgbClr val="000000"/>
                </a:solidFill>
                <a:latin typeface="TT Norms"/>
              </a:rPr>
              <a:t>[1]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25330" y="7171639"/>
            <a:ext cx="333970" cy="3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2799" spc="-75">
                <a:solidFill>
                  <a:srgbClr val="000000"/>
                </a:solidFill>
                <a:latin typeface="TT Norms"/>
              </a:rPr>
              <a:t>[1]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57712" y="3948615"/>
            <a:ext cx="333970" cy="3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2799" spc="-75" dirty="0">
                <a:solidFill>
                  <a:srgbClr val="000000"/>
                </a:solidFill>
                <a:latin typeface="TT Norms"/>
              </a:rPr>
              <a:t>[1]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3502" y="5129498"/>
            <a:ext cx="405110" cy="3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2799" spc="-75" dirty="0">
                <a:solidFill>
                  <a:srgbClr val="000000"/>
                </a:solidFill>
                <a:latin typeface="TT Norms"/>
              </a:rPr>
              <a:t>[2]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15203" y="7194237"/>
            <a:ext cx="408682" cy="3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2799" spc="-75" dirty="0">
                <a:solidFill>
                  <a:srgbClr val="000000"/>
                </a:solidFill>
                <a:latin typeface="TT Norms"/>
              </a:rPr>
              <a:t>[3]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32235" y="5695876"/>
            <a:ext cx="4006890" cy="8135817"/>
          </a:xfrm>
          <a:custGeom>
            <a:avLst/>
            <a:gdLst/>
            <a:ahLst/>
            <a:cxnLst/>
            <a:rect l="l" t="t" r="r" b="b"/>
            <a:pathLst>
              <a:path w="4006890" h="8135817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402891" y="5813499"/>
            <a:ext cx="3665577" cy="7331154"/>
            <a:chOff x="0" y="0"/>
            <a:chExt cx="317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t="-3846" b="-3846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034966" y="5695876"/>
            <a:ext cx="4006890" cy="8135817"/>
          </a:xfrm>
          <a:custGeom>
            <a:avLst/>
            <a:gdLst/>
            <a:ahLst/>
            <a:cxnLst/>
            <a:rect l="l" t="t" r="r" b="b"/>
            <a:pathLst>
              <a:path w="4006890" h="8135817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05622" y="5813499"/>
            <a:ext cx="3665577" cy="7331154"/>
            <a:chOff x="0" y="0"/>
            <a:chExt cx="317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t="-4538" b="-4538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6867931" y="4326442"/>
            <a:ext cx="4542613" cy="9223580"/>
          </a:xfrm>
          <a:custGeom>
            <a:avLst/>
            <a:gdLst/>
            <a:ahLst/>
            <a:cxnLst/>
            <a:rect l="l" t="t" r="r" b="b"/>
            <a:pathLst>
              <a:path w="4542613" h="9223580">
                <a:moveTo>
                  <a:pt x="0" y="0"/>
                </a:moveTo>
                <a:lnTo>
                  <a:pt x="4542613" y="0"/>
                </a:lnTo>
                <a:lnTo>
                  <a:pt x="4542613" y="9223580"/>
                </a:lnTo>
                <a:lnTo>
                  <a:pt x="0" y="9223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069806" y="4459792"/>
            <a:ext cx="4155667" cy="8311334"/>
            <a:chOff x="0" y="0"/>
            <a:chExt cx="317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6"/>
              <a:stretch>
                <a:fillRect t="-4571" b="-4571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59944" y="799215"/>
            <a:ext cx="9757784" cy="951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7000" spc="-189">
                <a:solidFill>
                  <a:srgbClr val="008037"/>
                </a:solidFill>
                <a:latin typeface="TT Norms Bold"/>
              </a:rPr>
              <a:t>Solution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72445" y="2312572"/>
            <a:ext cx="11326682" cy="1528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3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973"/>
              </a:lnSpc>
              <a:spcBef>
                <a:spcPct val="0"/>
              </a:spcBef>
            </a:pPr>
            <a:r>
              <a:rPr lang="en-US" sz="3973" spc="-198">
                <a:solidFill>
                  <a:srgbClr val="000000"/>
                </a:solidFill>
                <a:latin typeface="TT Norms Bold"/>
              </a:rPr>
              <a:t>"Introducing </a:t>
            </a:r>
            <a:r>
              <a:rPr lang="en-US" sz="3973" spc="-198">
                <a:solidFill>
                  <a:srgbClr val="008037"/>
                </a:solidFill>
                <a:latin typeface="TT Norms Bold"/>
              </a:rPr>
              <a:t>SaafPakistan, </a:t>
            </a:r>
            <a:r>
              <a:rPr lang="en-US" sz="3973" spc="-198">
                <a:solidFill>
                  <a:srgbClr val="000000"/>
                </a:solidFill>
                <a:latin typeface="TT Norms Bold"/>
              </a:rPr>
              <a:t>Your App for a Cleaner, Greener Tomorrow!"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535400" y="5661409"/>
            <a:ext cx="74876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771641" y="4763929"/>
            <a:ext cx="74876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1683711" y="3027291"/>
            <a:ext cx="186732" cy="18673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607471"/>
            <a:ext cx="5227460" cy="102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spc="-385">
                <a:solidFill>
                  <a:srgbClr val="008037"/>
                </a:solidFill>
                <a:latin typeface="TT Norms Bold"/>
              </a:rPr>
              <a:t>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5152" y="7190171"/>
            <a:ext cx="5227460" cy="44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For Green Marketing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5152" y="4525804"/>
            <a:ext cx="5227460" cy="44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Schedule Pickup for Recycling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683711" y="4286703"/>
            <a:ext cx="186732" cy="18673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683711" y="5380401"/>
            <a:ext cx="186732" cy="18673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4675326"/>
            <a:ext cx="186732" cy="18673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7355884"/>
            <a:ext cx="186732" cy="18673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963809" y="5831843"/>
            <a:ext cx="5672984" cy="198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6" lvl="1" indent="-226698" algn="l">
              <a:lnSpc>
                <a:spcPts val="3150"/>
              </a:lnSpc>
              <a:buFont typeface="Arial"/>
              <a:buChar char="•"/>
            </a:pPr>
            <a:r>
              <a:rPr lang="en-US" sz="2100" spc="-10" dirty="0">
                <a:solidFill>
                  <a:srgbClr val="000000"/>
                </a:solidFill>
                <a:latin typeface="TT Norms"/>
              </a:rPr>
              <a:t>A dynamic leaderboard system for individuals and businesses, fostering a sense of competition.</a:t>
            </a:r>
          </a:p>
          <a:p>
            <a:pPr marL="453396" lvl="1" indent="-226698" algn="l">
              <a:lnSpc>
                <a:spcPts val="3150"/>
              </a:lnSpc>
              <a:buFont typeface="Arial"/>
              <a:buChar char="•"/>
            </a:pPr>
            <a:r>
              <a:rPr lang="en-US" sz="2100" spc="-10" dirty="0">
                <a:solidFill>
                  <a:srgbClr val="000000"/>
                </a:solidFill>
                <a:latin typeface="TT Norms"/>
              </a:rPr>
              <a:t>Compete against friends </a:t>
            </a:r>
          </a:p>
          <a:p>
            <a:pPr algn="l">
              <a:lnSpc>
                <a:spcPts val="3150"/>
              </a:lnSpc>
            </a:pPr>
            <a:endParaRPr lang="en-US" sz="2100" spc="-10" dirty="0">
              <a:solidFill>
                <a:srgbClr val="000000"/>
              </a:solidFill>
              <a:latin typeface="TT Norm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963809" y="5214687"/>
            <a:ext cx="5059251" cy="44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Gamification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963809" y="2861577"/>
            <a:ext cx="5059251" cy="44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Progress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63809" y="3405038"/>
            <a:ext cx="5031860" cy="38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-10">
                <a:solidFill>
                  <a:srgbClr val="000000"/>
                </a:solidFill>
                <a:latin typeface="TT Norms"/>
              </a:rPr>
              <a:t>Get updated of your real-time progress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936418" y="4160045"/>
            <a:ext cx="5059251" cy="44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Educational Content</a:t>
            </a:r>
          </a:p>
        </p:txBody>
      </p:sp>
      <p:sp>
        <p:nvSpPr>
          <p:cNvPr id="27" name="AutoShape 27"/>
          <p:cNvSpPr/>
          <p:nvPr/>
        </p:nvSpPr>
        <p:spPr>
          <a:xfrm>
            <a:off x="9753600" y="3374974"/>
            <a:ext cx="74876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425152" y="4972526"/>
            <a:ext cx="74876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1425152" y="7636892"/>
            <a:ext cx="74876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6070252" y="993766"/>
            <a:ext cx="3768727" cy="8159733"/>
          </a:xfrm>
          <a:custGeom>
            <a:avLst/>
            <a:gdLst/>
            <a:ahLst/>
            <a:cxnLst/>
            <a:rect l="l" t="t" r="r" b="b"/>
            <a:pathLst>
              <a:path w="3768727" h="8159733">
                <a:moveTo>
                  <a:pt x="0" y="0"/>
                </a:moveTo>
                <a:lnTo>
                  <a:pt x="3768727" y="0"/>
                </a:lnTo>
                <a:lnTo>
                  <a:pt x="3768727" y="8159733"/>
                </a:lnTo>
                <a:lnTo>
                  <a:pt x="0" y="8159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5831507" y="814254"/>
            <a:ext cx="4198896" cy="8525678"/>
          </a:xfrm>
          <a:custGeom>
            <a:avLst/>
            <a:gdLst/>
            <a:ahLst/>
            <a:cxnLst/>
            <a:rect l="l" t="t" r="r" b="b"/>
            <a:pathLst>
              <a:path w="4198896" h="8525678">
                <a:moveTo>
                  <a:pt x="0" y="0"/>
                </a:moveTo>
                <a:lnTo>
                  <a:pt x="4198896" y="0"/>
                </a:lnTo>
                <a:lnTo>
                  <a:pt x="4198896" y="8525678"/>
                </a:lnTo>
                <a:lnTo>
                  <a:pt x="0" y="85256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208667-3D71-0817-C225-6F5D064319D0}"/>
              </a:ext>
            </a:extLst>
          </p:cNvPr>
          <p:cNvSpPr/>
          <p:nvPr/>
        </p:nvSpPr>
        <p:spPr>
          <a:xfrm>
            <a:off x="7696200" y="3070053"/>
            <a:ext cx="609600" cy="446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401A"/>
                </a:solidFill>
              </a:rPr>
              <a:t>PKR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27065" y="1229467"/>
            <a:ext cx="3768727" cy="8124143"/>
          </a:xfrm>
          <a:custGeom>
            <a:avLst/>
            <a:gdLst/>
            <a:ahLst/>
            <a:cxnLst/>
            <a:rect l="l" t="t" r="r" b="b"/>
            <a:pathLst>
              <a:path w="3768727" h="8124143">
                <a:moveTo>
                  <a:pt x="0" y="0"/>
                </a:moveTo>
                <a:lnTo>
                  <a:pt x="3768727" y="0"/>
                </a:lnTo>
                <a:lnTo>
                  <a:pt x="3768727" y="8124143"/>
                </a:lnTo>
                <a:lnTo>
                  <a:pt x="0" y="8124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11980" y="1028700"/>
            <a:ext cx="4198896" cy="8525678"/>
          </a:xfrm>
          <a:custGeom>
            <a:avLst/>
            <a:gdLst/>
            <a:ahLst/>
            <a:cxnLst/>
            <a:rect l="l" t="t" r="r" b="b"/>
            <a:pathLst>
              <a:path w="4198896" h="8525678">
                <a:moveTo>
                  <a:pt x="0" y="0"/>
                </a:moveTo>
                <a:lnTo>
                  <a:pt x="4198896" y="0"/>
                </a:lnTo>
                <a:lnTo>
                  <a:pt x="4198896" y="8525678"/>
                </a:lnTo>
                <a:lnTo>
                  <a:pt x="0" y="85256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8357" y="2864450"/>
            <a:ext cx="6265973" cy="63938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123950"/>
            <a:ext cx="5583280" cy="1267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4906" spc="-245">
                <a:solidFill>
                  <a:srgbClr val="008037"/>
                </a:solidFill>
                <a:latin typeface="TT Norms Bold"/>
              </a:rPr>
              <a:t>Schedule Pickups For Recycling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57021" y="4060482"/>
            <a:ext cx="5892595" cy="1083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4173" spc="-208">
                <a:solidFill>
                  <a:srgbClr val="008037"/>
                </a:solidFill>
                <a:latin typeface="TT Norms Bold"/>
              </a:rPr>
              <a:t>Sell Your Recyclables with the touch of button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60581" y="8175282"/>
            <a:ext cx="5892595" cy="1083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4173" spc="-208">
                <a:solidFill>
                  <a:srgbClr val="008037"/>
                </a:solidFill>
                <a:latin typeface="TT Norms Bold"/>
              </a:rPr>
              <a:t>From The comfort of your home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11980" y="1028700"/>
            <a:ext cx="3746911" cy="8124143"/>
          </a:xfrm>
          <a:custGeom>
            <a:avLst/>
            <a:gdLst/>
            <a:ahLst/>
            <a:cxnLst/>
            <a:rect l="l" t="t" r="r" b="b"/>
            <a:pathLst>
              <a:path w="3746911" h="8124143">
                <a:moveTo>
                  <a:pt x="0" y="0"/>
                </a:moveTo>
                <a:lnTo>
                  <a:pt x="3746911" y="0"/>
                </a:lnTo>
                <a:lnTo>
                  <a:pt x="3746911" y="8124143"/>
                </a:lnTo>
                <a:lnTo>
                  <a:pt x="0" y="8124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2800" y="1123950"/>
            <a:ext cx="5583280" cy="648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4906" spc="-245">
                <a:solidFill>
                  <a:srgbClr val="008037"/>
                </a:solidFill>
                <a:latin typeface="TT Norms Bold"/>
              </a:rPr>
              <a:t>Gamification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6364330" y="827933"/>
            <a:ext cx="4198896" cy="8525678"/>
          </a:xfrm>
          <a:custGeom>
            <a:avLst/>
            <a:gdLst/>
            <a:ahLst/>
            <a:cxnLst/>
            <a:rect l="l" t="t" r="r" b="b"/>
            <a:pathLst>
              <a:path w="4198896" h="8525678">
                <a:moveTo>
                  <a:pt x="0" y="0"/>
                </a:moveTo>
                <a:lnTo>
                  <a:pt x="4198896" y="0"/>
                </a:lnTo>
                <a:lnTo>
                  <a:pt x="4198896" y="8525677"/>
                </a:lnTo>
                <a:lnTo>
                  <a:pt x="0" y="85256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27091" y="3659316"/>
            <a:ext cx="3739324" cy="4114800"/>
          </a:xfrm>
          <a:custGeom>
            <a:avLst/>
            <a:gdLst/>
            <a:ahLst/>
            <a:cxnLst/>
            <a:rect l="l" t="t" r="r" b="b"/>
            <a:pathLst>
              <a:path w="3739324" h="4114800">
                <a:moveTo>
                  <a:pt x="0" y="0"/>
                </a:moveTo>
                <a:lnTo>
                  <a:pt x="3739325" y="0"/>
                </a:lnTo>
                <a:lnTo>
                  <a:pt x="37393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057021" y="4587085"/>
            <a:ext cx="5892595" cy="55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4173" spc="-208">
                <a:solidFill>
                  <a:srgbClr val="008037"/>
                </a:solidFill>
                <a:latin typeface="TT Norms Bold"/>
              </a:rPr>
              <a:t>Dynamic Leaderboards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57021" y="7752913"/>
            <a:ext cx="5892595" cy="1083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4173" spc="-208">
                <a:solidFill>
                  <a:srgbClr val="008037"/>
                </a:solidFill>
                <a:latin typeface="TT Norms Bold"/>
              </a:rPr>
              <a:t>Recycle Together OR Compete against Friends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29952" y="2108327"/>
            <a:ext cx="3329982" cy="7201640"/>
          </a:xfrm>
          <a:custGeom>
            <a:avLst/>
            <a:gdLst/>
            <a:ahLst/>
            <a:cxnLst/>
            <a:rect l="l" t="t" r="r" b="b"/>
            <a:pathLst>
              <a:path w="3329982" h="7201640">
                <a:moveTo>
                  <a:pt x="0" y="0"/>
                </a:moveTo>
                <a:lnTo>
                  <a:pt x="3329982" y="0"/>
                </a:lnTo>
                <a:lnTo>
                  <a:pt x="3329982" y="7201641"/>
                </a:lnTo>
                <a:lnTo>
                  <a:pt x="0" y="7201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51554" y="1966226"/>
            <a:ext cx="3686777" cy="7485843"/>
          </a:xfrm>
          <a:custGeom>
            <a:avLst/>
            <a:gdLst/>
            <a:ahLst/>
            <a:cxnLst/>
            <a:rect l="l" t="t" r="r" b="b"/>
            <a:pathLst>
              <a:path w="3686777" h="7485843">
                <a:moveTo>
                  <a:pt x="0" y="0"/>
                </a:moveTo>
                <a:lnTo>
                  <a:pt x="3686778" y="0"/>
                </a:lnTo>
                <a:lnTo>
                  <a:pt x="3686778" y="7485843"/>
                </a:lnTo>
                <a:lnTo>
                  <a:pt x="0" y="7485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61519" y="2116499"/>
            <a:ext cx="3308785" cy="7185297"/>
          </a:xfrm>
          <a:custGeom>
            <a:avLst/>
            <a:gdLst/>
            <a:ahLst/>
            <a:cxnLst/>
            <a:rect l="l" t="t" r="r" b="b"/>
            <a:pathLst>
              <a:path w="3308785" h="7185297">
                <a:moveTo>
                  <a:pt x="0" y="0"/>
                </a:moveTo>
                <a:lnTo>
                  <a:pt x="3308785" y="0"/>
                </a:lnTo>
                <a:lnTo>
                  <a:pt x="3308785" y="7185297"/>
                </a:lnTo>
                <a:lnTo>
                  <a:pt x="0" y="7185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72523" y="1966226"/>
            <a:ext cx="3686777" cy="7485843"/>
          </a:xfrm>
          <a:custGeom>
            <a:avLst/>
            <a:gdLst/>
            <a:ahLst/>
            <a:cxnLst/>
            <a:rect l="l" t="t" r="r" b="b"/>
            <a:pathLst>
              <a:path w="3686777" h="7485843">
                <a:moveTo>
                  <a:pt x="0" y="0"/>
                </a:moveTo>
                <a:lnTo>
                  <a:pt x="3686777" y="0"/>
                </a:lnTo>
                <a:lnTo>
                  <a:pt x="3686777" y="7485843"/>
                </a:lnTo>
                <a:lnTo>
                  <a:pt x="0" y="7485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6302" y="5574615"/>
            <a:ext cx="5016429" cy="3066292"/>
          </a:xfrm>
          <a:custGeom>
            <a:avLst/>
            <a:gdLst/>
            <a:ahLst/>
            <a:cxnLst/>
            <a:rect l="l" t="t" r="r" b="b"/>
            <a:pathLst>
              <a:path w="5016429" h="3066292">
                <a:moveTo>
                  <a:pt x="0" y="0"/>
                </a:moveTo>
                <a:lnTo>
                  <a:pt x="5016429" y="0"/>
                </a:lnTo>
                <a:lnTo>
                  <a:pt x="5016429" y="3066292"/>
                </a:lnTo>
                <a:lnTo>
                  <a:pt x="0" y="30662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95084" y="752071"/>
            <a:ext cx="6726806" cy="648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4906" spc="-245">
                <a:solidFill>
                  <a:srgbClr val="008037"/>
                </a:solidFill>
                <a:latin typeface="TT Norms Bold"/>
              </a:rPr>
              <a:t>Dedicated App For Rider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14949" y="3703099"/>
            <a:ext cx="4331514" cy="398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3068" spc="-153">
                <a:solidFill>
                  <a:srgbClr val="008037"/>
                </a:solidFill>
                <a:latin typeface="TT Norms Bold"/>
              </a:rPr>
              <a:t>Rider Dashboard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14949" y="4326363"/>
            <a:ext cx="4331514" cy="398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3068" spc="-153">
                <a:solidFill>
                  <a:srgbClr val="008037"/>
                </a:solidFill>
                <a:latin typeface="TT Norms Bold"/>
              </a:rPr>
              <a:t>Integrated Maps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5084" y="1787221"/>
            <a:ext cx="13456320" cy="7170140"/>
          </a:xfrm>
          <a:custGeom>
            <a:avLst/>
            <a:gdLst/>
            <a:ahLst/>
            <a:cxnLst/>
            <a:rect l="l" t="t" r="r" b="b"/>
            <a:pathLst>
              <a:path w="13456320" h="7170140">
                <a:moveTo>
                  <a:pt x="0" y="0"/>
                </a:moveTo>
                <a:lnTo>
                  <a:pt x="13456321" y="0"/>
                </a:lnTo>
                <a:lnTo>
                  <a:pt x="13456321" y="7170140"/>
                </a:lnTo>
                <a:lnTo>
                  <a:pt x="0" y="717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5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95084" y="752071"/>
            <a:ext cx="6726806" cy="648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4906" spc="-245">
                <a:solidFill>
                  <a:srgbClr val="008037"/>
                </a:solidFill>
                <a:latin typeface="TT Norms Bold"/>
              </a:rPr>
              <a:t>Admin Panel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557161" y="4742427"/>
            <a:ext cx="3258698" cy="3317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4"/>
              </a:lnSpc>
            </a:pPr>
            <a:r>
              <a:rPr lang="en-US" sz="3734" spc="-186">
                <a:solidFill>
                  <a:srgbClr val="008037"/>
                </a:solidFill>
                <a:latin typeface="TT Norms Bold"/>
              </a:rPr>
              <a:t>Centralized hub for managing and overseeing system functionalities, user accounts, and data.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742</Words>
  <Application>Microsoft Office PowerPoint</Application>
  <PresentationFormat>Custom</PresentationFormat>
  <Paragraphs>144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TT Norms</vt:lpstr>
      <vt:lpstr>TT Fors</vt:lpstr>
      <vt:lpstr>TT Norms Bold</vt:lpstr>
      <vt:lpstr>TT Fors Bold</vt:lpstr>
      <vt:lpstr>Canva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SaafPakistan-FinalPresentation</dc:title>
  <dc:creator>nouman ali</dc:creator>
  <cp:lastModifiedBy>Ali sher</cp:lastModifiedBy>
  <cp:revision>7</cp:revision>
  <dcterms:created xsi:type="dcterms:W3CDTF">2006-08-16T00:00:00Z</dcterms:created>
  <dcterms:modified xsi:type="dcterms:W3CDTF">2024-05-10T09:21:47Z</dcterms:modified>
  <dc:identifier>DAF9ob1LGYo</dc:identifier>
</cp:coreProperties>
</file>